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1" r:id="rId4"/>
    <p:sldId id="264" r:id="rId5"/>
    <p:sldId id="265" r:id="rId6"/>
    <p:sldId id="266" r:id="rId7"/>
    <p:sldId id="268" r:id="rId8"/>
    <p:sldId id="271" r:id="rId9"/>
    <p:sldId id="272" r:id="rId10"/>
    <p:sldId id="274" r:id="rId11"/>
    <p:sldId id="275" r:id="rId12"/>
    <p:sldId id="276" r:id="rId13"/>
    <p:sldId id="277" r:id="rId14"/>
    <p:sldId id="27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93A6CC-4CEF-4F50-87C0-195E9D67E9B9}" type="datetimeFigureOut">
              <a:rPr lang="en-US" smtClean="0"/>
              <a:pPr/>
              <a:t>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5CFF0-114E-4B68-89AE-1F5FFC681D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BACC868-E5A5-43DF-B440-A60AB1DFCBA5}" type="slidenum">
              <a:rPr lang="en-US" smtClean="0"/>
              <a:pPr/>
              <a:t>2</a:t>
            </a:fld>
            <a:endParaRPr lang="en-US" smtClean="0"/>
          </a:p>
        </p:txBody>
      </p:sp>
      <p:sp>
        <p:nvSpPr>
          <p:cNvPr id="38915" name="Rectangle 4"/>
          <p:cNvSpPr>
            <a:spLocks noGrp="1" noRot="1" noChangeAspect="1" noChangeArrowheads="1" noTextEdit="1"/>
          </p:cNvSpPr>
          <p:nvPr>
            <p:ph type="sldImg"/>
          </p:nvPr>
        </p:nvSpPr>
        <p:spPr>
          <a:ln/>
        </p:spPr>
      </p:sp>
      <p:sp>
        <p:nvSpPr>
          <p:cNvPr id="38916" name="Rectangle 5"/>
          <p:cNvSpPr>
            <a:spLocks noGrp="1" noChangeArrowheads="1"/>
          </p:cNvSpPr>
          <p:nvPr>
            <p:ph type="body" idx="1"/>
          </p:nvPr>
        </p:nvSpPr>
        <p:spPr>
          <a:noFill/>
          <a:ln/>
        </p:spPr>
        <p:txBody>
          <a:bodyPr/>
          <a:lstStyle/>
          <a:p>
            <a:r>
              <a:rPr lang="en-US" b="1" smtClean="0"/>
              <a:t>Slide Show Notes</a:t>
            </a:r>
          </a:p>
          <a:p>
            <a:r>
              <a:rPr lang="en-US" smtClean="0"/>
              <a:t>We want you to be able to take advantage of interviews to learn all you can about job candidates and to choose the one with the best qualifications for the job.</a:t>
            </a:r>
          </a:p>
          <a:p>
            <a:pPr lvl="1"/>
            <a:r>
              <a:rPr lang="en-US" smtClean="0"/>
              <a:t>Interviews give you an opportunity to meet job candidates face-to-face.</a:t>
            </a:r>
          </a:p>
          <a:p>
            <a:pPr lvl="1"/>
            <a:r>
              <a:rPr lang="en-US" smtClean="0"/>
              <a:t>They help you to assess a candidate’s strengths, weaknesses, and suitability for the job.</a:t>
            </a:r>
          </a:p>
          <a:p>
            <a:pPr lvl="1"/>
            <a:r>
              <a:rPr lang="en-US" smtClean="0"/>
              <a:t>And they also provide you with the information you need for making the best hiring decisions.</a:t>
            </a:r>
          </a:p>
          <a:p>
            <a:r>
              <a:rPr lang="en-US" i="1" smtClean="0"/>
              <a:t>Ask trainees to talk about situations in which interviews made all the difference in their hiring decision. For example, perhaps an applicant looked really good on paper but was a disappointment in the interview. Or perhaps an application and résumé weren’t too inspiring, but in the interview the candidate’s real strengths and qualifications came shining through.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733E0DC-3BB7-4523-9BDB-9948B71040C6}" type="slidenum">
              <a:rPr lang="en-US" smtClean="0"/>
              <a:pPr/>
              <a:t>3</a:t>
            </a:fld>
            <a:endParaRPr lang="en-US" smtClean="0"/>
          </a:p>
        </p:txBody>
      </p:sp>
      <p:sp>
        <p:nvSpPr>
          <p:cNvPr id="40963" name="Rectangle 4"/>
          <p:cNvSpPr>
            <a:spLocks noGrp="1" noRot="1" noChangeAspect="1" noChangeArrowheads="1" noTextEdit="1"/>
          </p:cNvSpPr>
          <p:nvPr>
            <p:ph type="sldImg"/>
          </p:nvPr>
        </p:nvSpPr>
        <p:spPr>
          <a:ln/>
        </p:spPr>
      </p:sp>
      <p:sp>
        <p:nvSpPr>
          <p:cNvPr id="40964" name="Rectangle 5"/>
          <p:cNvSpPr>
            <a:spLocks noGrp="1" noChangeArrowheads="1"/>
          </p:cNvSpPr>
          <p:nvPr>
            <p:ph type="body" idx="1"/>
          </p:nvPr>
        </p:nvSpPr>
        <p:spPr>
          <a:noFill/>
          <a:ln/>
        </p:spPr>
        <p:txBody>
          <a:bodyPr/>
          <a:lstStyle/>
          <a:p>
            <a:r>
              <a:rPr lang="en-US" b="1" smtClean="0"/>
              <a:t>Slide Show Notes</a:t>
            </a:r>
          </a:p>
          <a:p>
            <a:r>
              <a:rPr lang="en-US" smtClean="0"/>
              <a:t>You may also use different types of interviews depending on your objectives for the meeting:</a:t>
            </a:r>
          </a:p>
          <a:p>
            <a:pPr lvl="1"/>
            <a:r>
              <a:rPr lang="en-US" smtClean="0"/>
              <a:t>Screening interviews are usually conducted either in person or over the phone. These interviews are more of a quick check to see if the candidate has the basic qualifications you are looking for.</a:t>
            </a:r>
          </a:p>
          <a:p>
            <a:pPr lvl="1"/>
            <a:r>
              <a:rPr lang="en-US" smtClean="0"/>
              <a:t>Targeted interviews—perhaps the most common type—stress the key qualifications needed for success in the job, and questions are preset to deal specifically with those areas.</a:t>
            </a:r>
          </a:p>
          <a:p>
            <a:pPr lvl="1"/>
            <a:r>
              <a:rPr lang="en-US" smtClean="0"/>
              <a:t>Multiple interviews are commonly used with professional positions. This is a series of interviews in which the candidate gets to meet individually with several different representatives from the organization.</a:t>
            </a:r>
          </a:p>
          <a:p>
            <a:pPr lvl="1"/>
            <a:r>
              <a:rPr lang="en-US" smtClean="0"/>
              <a:t>Situational interviews give candidates scenarios of situations they may face when they come to work for the company, and their responses are compared with standard responses that have previously been set.</a:t>
            </a:r>
          </a:p>
          <a:p>
            <a:pPr lvl="1"/>
            <a:r>
              <a:rPr lang="en-US" smtClean="0"/>
              <a:t>Group interviews introduce candidates to two or more representatives of the company at one time. A variation of this would be used for a group of candidates to be interviewed together at the same time.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BAC7F21-9796-4400-A659-8558E11A1AA8}" type="slidenum">
              <a:rPr lang="en-US" smtClean="0"/>
              <a:pPr/>
              <a:t>4</a:t>
            </a:fld>
            <a:endParaRPr lang="en-US" smtClean="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noFill/>
          <a:ln/>
        </p:spPr>
        <p:txBody>
          <a:bodyPr/>
          <a:lstStyle/>
          <a:p>
            <a:r>
              <a:rPr lang="en-US" b="1" smtClean="0"/>
              <a:t>Slide Show Notes</a:t>
            </a:r>
          </a:p>
          <a:p>
            <a:r>
              <a:rPr lang="en-US" smtClean="0"/>
              <a:t>Good interview questions are the key to a successful interview.</a:t>
            </a:r>
          </a:p>
          <a:p>
            <a:pPr lvl="1"/>
            <a:r>
              <a:rPr lang="en-US" smtClean="0"/>
              <a:t>Review applications and résumés so that you can ask specific questions about jobs held, duties performed, specialized skills and training, and related matters. </a:t>
            </a:r>
          </a:p>
          <a:p>
            <a:pPr lvl="1"/>
            <a:r>
              <a:rPr lang="en-US" smtClean="0"/>
              <a:t>Prepare a list of questions. Write them down so that you won’t forget to ask all of them during the interview.</a:t>
            </a:r>
          </a:p>
          <a:p>
            <a:pPr lvl="1"/>
            <a:r>
              <a:rPr lang="en-US" smtClean="0"/>
              <a:t>Make sure your questions relate to job qualifications and abilities. For example, “Tell me how you handled _______ in your last job” or “What do you think is the most important responsibility of a person in this job?”</a:t>
            </a:r>
          </a:p>
          <a:p>
            <a:pPr lvl="1"/>
            <a:r>
              <a:rPr lang="en-US" smtClean="0"/>
              <a:t>Create open-ended questions in order to get useful information. Phrase questions that encourage explanation, not just “yes” or “no” answers. For example, “What parts of your performance in your current or last job are you most proud of?,” not “Were you satisfied with your performance in your current or last job?”</a:t>
            </a:r>
          </a:p>
          <a:p>
            <a:pPr lvl="1"/>
            <a:r>
              <a:rPr lang="en-US" smtClean="0"/>
              <a:t>Develop questions that are easy to follow up in order to get more details. For example, “I’m not sure what you mean by challenging? Could you explain?”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B831772-F40D-4F02-A6AA-A30A0D37FA8D}" type="slidenum">
              <a:rPr lang="en-US" smtClean="0"/>
              <a:pPr/>
              <a:t>5</a:t>
            </a:fld>
            <a:endParaRPr lang="en-US" smtClean="0"/>
          </a:p>
        </p:txBody>
      </p:sp>
      <p:sp>
        <p:nvSpPr>
          <p:cNvPr id="45059" name="Rectangle 4"/>
          <p:cNvSpPr>
            <a:spLocks noGrp="1" noRot="1" noChangeAspect="1" noChangeArrowheads="1" noTextEdit="1"/>
          </p:cNvSpPr>
          <p:nvPr>
            <p:ph type="sldImg"/>
          </p:nvPr>
        </p:nvSpPr>
        <p:spPr>
          <a:ln/>
        </p:spPr>
      </p:sp>
      <p:sp>
        <p:nvSpPr>
          <p:cNvPr id="45060" name="Rectangle 5"/>
          <p:cNvSpPr>
            <a:spLocks noGrp="1" noChangeArrowheads="1"/>
          </p:cNvSpPr>
          <p:nvPr>
            <p:ph type="body" idx="1"/>
          </p:nvPr>
        </p:nvSpPr>
        <p:spPr>
          <a:noFill/>
          <a:ln/>
        </p:spPr>
        <p:txBody>
          <a:bodyPr/>
          <a:lstStyle/>
          <a:p>
            <a:r>
              <a:rPr lang="en-US" b="1" smtClean="0"/>
              <a:t>Slide Show Notes</a:t>
            </a:r>
          </a:p>
          <a:p>
            <a:r>
              <a:rPr lang="en-US" smtClean="0"/>
              <a:t>Key questions to ask during an interview include the following:</a:t>
            </a:r>
          </a:p>
          <a:p>
            <a:pPr lvl="1"/>
            <a:r>
              <a:rPr lang="en-US" smtClean="0"/>
              <a:t>What specific duties do you perform in your current job?</a:t>
            </a:r>
          </a:p>
          <a:p>
            <a:pPr lvl="1"/>
            <a:r>
              <a:rPr lang="en-US" smtClean="0"/>
              <a:t>How do you spend a typical workday?</a:t>
            </a:r>
          </a:p>
          <a:p>
            <a:pPr lvl="1"/>
            <a:r>
              <a:rPr lang="en-US" smtClean="0"/>
              <a:t>Tell me about a major accomplishment or project of which you are proud.</a:t>
            </a:r>
          </a:p>
          <a:p>
            <a:pPr lvl="1"/>
            <a:r>
              <a:rPr lang="en-US" smtClean="0"/>
              <a:t>Can you describe an instance when you worked as a member of a team?</a:t>
            </a:r>
          </a:p>
          <a:p>
            <a:pPr lvl="1"/>
            <a:r>
              <a:rPr lang="en-US" smtClean="0"/>
              <a:t>What skills from your current job do you think you’d be able to use in this job?</a:t>
            </a:r>
          </a:p>
          <a:p>
            <a:pPr lvl="1"/>
            <a:r>
              <a:rPr lang="en-US" smtClean="0"/>
              <a:t>Why are you leaving your current job?</a:t>
            </a:r>
          </a:p>
          <a:p>
            <a:r>
              <a:rPr lang="en-US" i="1" smtClean="0"/>
              <a:t>Ask trainees to choose a specific job they supervise and spend 5 minutes writing interview questions for that job.</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7417111-9D19-44B9-9D8F-4E4D2B3100AE}" type="slidenum">
              <a:rPr lang="en-US" smtClean="0"/>
              <a:pPr/>
              <a:t>6</a:t>
            </a:fld>
            <a:endParaRPr lang="en-US" smtClean="0"/>
          </a:p>
        </p:txBody>
      </p:sp>
      <p:sp>
        <p:nvSpPr>
          <p:cNvPr id="46083" name="Rectangle 4"/>
          <p:cNvSpPr>
            <a:spLocks noGrp="1" noRot="1" noChangeAspect="1" noChangeArrowheads="1" noTextEdit="1"/>
          </p:cNvSpPr>
          <p:nvPr>
            <p:ph type="sldImg"/>
          </p:nvPr>
        </p:nvSpPr>
        <p:spPr>
          <a:ln/>
        </p:spPr>
      </p:sp>
      <p:sp>
        <p:nvSpPr>
          <p:cNvPr id="46084" name="Rectangle 5"/>
          <p:cNvSpPr>
            <a:spLocks noGrp="1" noChangeArrowheads="1"/>
          </p:cNvSpPr>
          <p:nvPr>
            <p:ph type="body" idx="1"/>
          </p:nvPr>
        </p:nvSpPr>
        <p:spPr>
          <a:noFill/>
          <a:ln/>
        </p:spPr>
        <p:txBody>
          <a:bodyPr/>
          <a:lstStyle/>
          <a:p>
            <a:r>
              <a:rPr lang="en-US" b="1" smtClean="0"/>
              <a:t>Slide Show Notes</a:t>
            </a:r>
          </a:p>
          <a:p>
            <a:r>
              <a:rPr lang="en-US" smtClean="0"/>
              <a:t>Now let’s talk about how to conduct an effective interview.</a:t>
            </a:r>
          </a:p>
          <a:p>
            <a:pPr lvl="1"/>
            <a:r>
              <a:rPr lang="en-US" smtClean="0"/>
              <a:t>Begin the interview by greeting applicants with a smile and handshake. Tell them you are glad to see them, and thank them for expressing interest in the company.</a:t>
            </a:r>
          </a:p>
          <a:p>
            <a:pPr lvl="1"/>
            <a:r>
              <a:rPr lang="en-US" smtClean="0"/>
              <a:t>Introduce yourself by name and title, and make sure you are  correctly pronouncing the applicant’s name.</a:t>
            </a:r>
          </a:p>
          <a:p>
            <a:pPr lvl="1"/>
            <a:r>
              <a:rPr lang="en-US" smtClean="0"/>
              <a:t>Open the interview with very brief small talk—for example, whether the applicant found his or her way easily, the weather, or some other appropriate icebreaker.</a:t>
            </a:r>
          </a:p>
          <a:p>
            <a:pPr lvl="1"/>
            <a:r>
              <a:rPr lang="en-US" smtClean="0"/>
              <a:t>Talk a little about the organization—our products and services, how your department and the job fit into the big picture, and a little about the corporate culture.  </a:t>
            </a:r>
          </a:p>
          <a:p>
            <a:pPr lvl="1"/>
            <a:endParaRPr lang="en-US" smtClean="0"/>
          </a:p>
          <a:p>
            <a:pPr lvl="1"/>
            <a:endParaRPr lang="en-US" smtClean="0"/>
          </a:p>
          <a:p>
            <a:pPr lvl="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97BCC03-F181-4D96-B168-F88E20D4B842}" type="slidenum">
              <a:rPr lang="en-US" smtClean="0"/>
              <a:pPr/>
              <a:t>7</a:t>
            </a:fld>
            <a:endParaRPr lang="en-US" smtClean="0"/>
          </a:p>
        </p:txBody>
      </p:sp>
      <p:sp>
        <p:nvSpPr>
          <p:cNvPr id="48131" name="Rectangle 4"/>
          <p:cNvSpPr>
            <a:spLocks noGrp="1" noRot="1" noChangeAspect="1" noChangeArrowheads="1" noTextEdit="1"/>
          </p:cNvSpPr>
          <p:nvPr>
            <p:ph type="sldImg"/>
          </p:nvPr>
        </p:nvSpPr>
        <p:spPr>
          <a:ln/>
        </p:spPr>
      </p:sp>
      <p:sp>
        <p:nvSpPr>
          <p:cNvPr id="48132" name="Rectangle 5"/>
          <p:cNvSpPr>
            <a:spLocks noGrp="1" noChangeArrowheads="1"/>
          </p:cNvSpPr>
          <p:nvPr>
            <p:ph type="body" idx="1"/>
          </p:nvPr>
        </p:nvSpPr>
        <p:spPr>
          <a:noFill/>
          <a:ln/>
        </p:spPr>
        <p:txBody>
          <a:bodyPr/>
          <a:lstStyle/>
          <a:p>
            <a:r>
              <a:rPr lang="en-US" b="1" smtClean="0"/>
              <a:t>Slide Show Notes</a:t>
            </a:r>
          </a:p>
          <a:p>
            <a:r>
              <a:rPr lang="en-US" smtClean="0"/>
              <a:t>Remember these important interviewing don’ts:</a:t>
            </a:r>
          </a:p>
          <a:p>
            <a:pPr lvl="1"/>
            <a:r>
              <a:rPr lang="en-US" smtClean="0"/>
              <a:t>Do not ask discriminatory questions. Any questions regarding race, religion, age, ethnic group, national origin or ancestry, political beliefs or affiliations, or disability may be discriminatory.  Also be careful not to ask any questions that could be construed as implying such discrimination. For example, questioning an applicant about the origin of an unusual surname could be misconstrued. We’ll talk more about questions not to ask in a couple of minutes.</a:t>
            </a:r>
          </a:p>
          <a:p>
            <a:pPr lvl="1"/>
            <a:r>
              <a:rPr lang="en-US" smtClean="0"/>
              <a:t>Do not ask personal questions. Be especially wary of this during the first few moments of the interview when you and the applicant are establishing rapport.</a:t>
            </a:r>
          </a:p>
          <a:p>
            <a:pPr lvl="1"/>
            <a:r>
              <a:rPr lang="en-US" smtClean="0"/>
              <a:t>Do not allow superficial impressions to influence your decision. Neat grooming is not an assurance of an efficient job performance, although it might be an issue for an employee who meets the public. Additionally, age is not necessarily related to maturity in attitude or ability. Likewise, a firm handshake does not guarantee strong character. Having hiring standards that are not job related will make your interview invalid. Furthermore, if these standards automatically screen out applicants whose speech, dress, hair length, social status, or personal lifestyle differ from yours or those of your co-workers, you could be in jeopardy of being hit with a discrimination suit.</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2CF49C5-F259-4A21-9CC7-76B1E0BC77B8}" type="slidenum">
              <a:rPr lang="en-US" smtClean="0"/>
              <a:pPr/>
              <a:t>8</a:t>
            </a:fld>
            <a:endParaRPr lang="en-US" smtClean="0"/>
          </a:p>
        </p:txBody>
      </p:sp>
      <p:sp>
        <p:nvSpPr>
          <p:cNvPr id="51203" name="Rectangle 4"/>
          <p:cNvSpPr>
            <a:spLocks noGrp="1" noRot="1" noChangeAspect="1" noChangeArrowheads="1" noTextEdit="1"/>
          </p:cNvSpPr>
          <p:nvPr>
            <p:ph type="sldImg"/>
          </p:nvPr>
        </p:nvSpPr>
        <p:spPr>
          <a:ln/>
        </p:spPr>
      </p:sp>
      <p:sp>
        <p:nvSpPr>
          <p:cNvPr id="51204" name="Rectangle 5"/>
          <p:cNvSpPr>
            <a:spLocks noGrp="1" noChangeArrowheads="1"/>
          </p:cNvSpPr>
          <p:nvPr>
            <p:ph type="body" idx="1"/>
          </p:nvPr>
        </p:nvSpPr>
        <p:spPr>
          <a:noFill/>
          <a:ln/>
        </p:spPr>
        <p:txBody>
          <a:bodyPr/>
          <a:lstStyle/>
          <a:p>
            <a:r>
              <a:rPr lang="en-US" b="1" smtClean="0"/>
              <a:t>Slide Show Notes</a:t>
            </a:r>
          </a:p>
          <a:p>
            <a:r>
              <a:rPr lang="en-US" smtClean="0"/>
              <a:t>Once you’ve finished the main part of the interview, bring the session to a smooth close.</a:t>
            </a:r>
          </a:p>
          <a:p>
            <a:pPr lvl="1"/>
            <a:r>
              <a:rPr lang="en-US" smtClean="0"/>
              <a:t>Ask candidates if they have any additional questions about the job or the organization.</a:t>
            </a:r>
          </a:p>
          <a:p>
            <a:pPr lvl="1"/>
            <a:r>
              <a:rPr lang="en-US" smtClean="0"/>
              <a:t>Explain how and when the company will notify candidates to let them know whether or not they got the job.</a:t>
            </a:r>
          </a:p>
          <a:p>
            <a:pPr lvl="1"/>
            <a:r>
              <a:rPr lang="en-US" smtClean="0"/>
              <a:t>Give the expected start date for the job to help candidates anticipate any scheduling conflicts.</a:t>
            </a:r>
          </a:p>
          <a:p>
            <a:pPr lvl="1"/>
            <a:r>
              <a:rPr lang="en-US" smtClean="0"/>
              <a:t>Tell candidates about possible next steps such as reference checks, preemployment testing, or interviews with other company representatives such as your boss or other supervisors.</a:t>
            </a:r>
          </a:p>
          <a:p>
            <a:pPr lvl="1"/>
            <a:r>
              <a:rPr lang="en-US" smtClean="0"/>
              <a:t>Thank candidates for their time and effort. No matter how well or poorly someone did in an interview, he or she at least deserves your thanks.</a:t>
            </a:r>
          </a:p>
          <a:p>
            <a:pPr lvl="1"/>
            <a:r>
              <a:rPr lang="en-US" smtClean="0"/>
              <a:t>Escort the candidate back to the main reception area. This is a simple step, but it shows courtesy, respect, and that, in our organization, supervisors care about the people they deal with.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B6E7FC3-1D78-4552-AFD9-B6485B1AF9D8}" type="slidenum">
              <a:rPr lang="en-US" smtClean="0"/>
              <a:pPr/>
              <a:t>9</a:t>
            </a:fld>
            <a:endParaRPr lang="en-US" smtClean="0"/>
          </a:p>
        </p:txBody>
      </p:sp>
      <p:sp>
        <p:nvSpPr>
          <p:cNvPr id="52227" name="Rectangle 4"/>
          <p:cNvSpPr>
            <a:spLocks noGrp="1" noRot="1" noChangeAspect="1" noChangeArrowheads="1" noTextEdit="1"/>
          </p:cNvSpPr>
          <p:nvPr>
            <p:ph type="sldImg"/>
          </p:nvPr>
        </p:nvSpPr>
        <p:spPr>
          <a:ln/>
        </p:spPr>
      </p:sp>
      <p:sp>
        <p:nvSpPr>
          <p:cNvPr id="52228" name="Rectangle 5"/>
          <p:cNvSpPr>
            <a:spLocks noGrp="1" noChangeArrowheads="1"/>
          </p:cNvSpPr>
          <p:nvPr>
            <p:ph type="body" idx="1"/>
          </p:nvPr>
        </p:nvSpPr>
        <p:spPr>
          <a:noFill/>
          <a:ln/>
        </p:spPr>
        <p:txBody>
          <a:bodyPr/>
          <a:lstStyle/>
          <a:p>
            <a:r>
              <a:rPr lang="en-US" b="1" smtClean="0"/>
              <a:t>Slide Show Notes</a:t>
            </a:r>
          </a:p>
          <a:p>
            <a:r>
              <a:rPr lang="en-US" smtClean="0"/>
              <a:t>At the end of each interview, take a few moments to review your interview notes.</a:t>
            </a:r>
          </a:p>
          <a:p>
            <a:pPr lvl="1"/>
            <a:r>
              <a:rPr lang="en-US" smtClean="0"/>
              <a:t>Your notes should be factual. In other words, you should document your questions and the key elements of the applicant’s responses.</a:t>
            </a:r>
          </a:p>
          <a:p>
            <a:pPr lvl="1"/>
            <a:r>
              <a:rPr lang="en-US" smtClean="0"/>
              <a:t>Avoid any opinions or personal biases in your note-taking.  If your notes were ever subpoenaed in a lawsuit, this kind of information could be cast in a bad light and put forth as evidence of discriminatory intentions on your part.</a:t>
            </a:r>
          </a:p>
          <a:p>
            <a:pPr lvl="1"/>
            <a:r>
              <a:rPr lang="en-US" smtClean="0"/>
              <a:t>Make sure that you only note job-related information. For example, there is no need to note information about the way the applicant is dressed or groomed unless these matters are directly related to the job—such as in the case of a customer service employee or someone who is being hired to work in reception and will be dealing with the public. </a:t>
            </a:r>
          </a:p>
          <a:p>
            <a:pPr lvl="1"/>
            <a:r>
              <a:rPr lang="en-US" smtClean="0"/>
              <a:t>Finally, be sure to keep your interview notes for all applicants on file for at least 1 year. In case discrimination charges are brought, your notes will help you defend your hiring decision.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25D01C2-2405-46E1-BECE-E35B88D0FAA2}" type="slidenum">
              <a:rPr lang="en-US" smtClean="0"/>
              <a:pPr/>
              <a:t>10</a:t>
            </a:fld>
            <a:endParaRPr lang="en-US" smtClean="0"/>
          </a:p>
        </p:txBody>
      </p:sp>
      <p:sp>
        <p:nvSpPr>
          <p:cNvPr id="54275" name="Rectangle 4"/>
          <p:cNvSpPr>
            <a:spLocks noGrp="1" noRot="1" noChangeAspect="1" noChangeArrowheads="1" noTextEdit="1"/>
          </p:cNvSpPr>
          <p:nvPr>
            <p:ph type="sldImg"/>
          </p:nvPr>
        </p:nvSpPr>
        <p:spPr>
          <a:ln/>
        </p:spPr>
      </p:sp>
      <p:sp>
        <p:nvSpPr>
          <p:cNvPr id="54276" name="Rectangle 5"/>
          <p:cNvSpPr>
            <a:spLocks noGrp="1" noChangeArrowheads="1"/>
          </p:cNvSpPr>
          <p:nvPr>
            <p:ph type="body" idx="1"/>
          </p:nvPr>
        </p:nvSpPr>
        <p:spPr>
          <a:noFill/>
          <a:ln/>
        </p:spPr>
        <p:txBody>
          <a:bodyPr/>
          <a:lstStyle/>
          <a:p>
            <a:r>
              <a:rPr lang="en-US" b="1" smtClean="0"/>
              <a:t>Slide Show Notes</a:t>
            </a:r>
          </a:p>
          <a:p>
            <a:pPr lvl="1"/>
            <a:r>
              <a:rPr lang="en-US" smtClean="0"/>
              <a:t>These are the main points you should take away from this training session. Do you have any questions about interviewing skills and how to conduct effective interviews?</a:t>
            </a:r>
          </a:p>
          <a:p>
            <a:r>
              <a:rPr lang="en-US" i="1" smtClean="0"/>
              <a:t>Give trainees the quiz, if appropriate</a:t>
            </a:r>
            <a:r>
              <a:rPr lang="en-US" smtClean="0"/>
              <a:t>.</a:t>
            </a:r>
          </a:p>
          <a:p>
            <a:r>
              <a:rPr lang="en-US" smtClean="0"/>
              <a:t>Now it’s time for the quiz.</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7A972C-6BA5-475E-9581-70B1E8CC84F6}"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A972C-6BA5-475E-9581-70B1E8CC84F6}"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A972C-6BA5-475E-9581-70B1E8CC84F6}"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057400"/>
            <a:ext cx="36957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057400"/>
            <a:ext cx="36957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atin typeface="Times New Roman" pitchFamily="18" charset="0"/>
              </a:defRPr>
            </a:lvl1pPr>
          </a:lstStyle>
          <a:p>
            <a:pPr>
              <a:defRPr/>
            </a:pPr>
            <a:endParaRPr lang="en-US"/>
          </a:p>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A972C-6BA5-475E-9581-70B1E8CC84F6}"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A972C-6BA5-475E-9581-70B1E8CC84F6}"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7A972C-6BA5-475E-9581-70B1E8CC84F6}"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7A972C-6BA5-475E-9581-70B1E8CC84F6}" type="datetimeFigureOut">
              <a:rPr lang="en-US" smtClean="0"/>
              <a:pPr/>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7A972C-6BA5-475E-9581-70B1E8CC84F6}" type="datetimeFigureOut">
              <a:rPr lang="en-US" smtClean="0"/>
              <a:pPr/>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A972C-6BA5-475E-9581-70B1E8CC84F6}" type="datetimeFigureOut">
              <a:rPr lang="en-US" smtClean="0"/>
              <a:pPr/>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A972C-6BA5-475E-9581-70B1E8CC84F6}"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A972C-6BA5-475E-9581-70B1E8CC84F6}"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5EAD0-4402-4095-BADE-C7ADFF74EE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A972C-6BA5-475E-9581-70B1E8CC84F6}" type="datetimeFigureOut">
              <a:rPr lang="en-US" smtClean="0"/>
              <a:pPr/>
              <a:t>8/11/2017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5EAD0-4402-4095-BADE-C7ADFF74EE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Interview Preparation, Interviewing and Legal </a:t>
            </a:r>
            <a:r>
              <a:rPr lang="en-US" dirty="0" smtClean="0"/>
              <a:t>Considerations</a:t>
            </a:r>
            <a:endParaRPr lang="en-US" dirty="0"/>
          </a:p>
        </p:txBody>
      </p:sp>
      <p:sp>
        <p:nvSpPr>
          <p:cNvPr id="3" name="Subtitle 2"/>
          <p:cNvSpPr>
            <a:spLocks noGrp="1"/>
          </p:cNvSpPr>
          <p:nvPr>
            <p:ph type="subTitle" idx="1"/>
          </p:nvPr>
        </p:nvSpPr>
        <p:spPr/>
        <p:txBody>
          <a:bodyPr/>
          <a:lstStyle/>
          <a:p>
            <a:r>
              <a:rPr lang="en-US" smtClean="0"/>
              <a:t>HRM Lecture </a:t>
            </a:r>
            <a:r>
              <a:rPr lang="en-US" dirty="0" smtClean="0"/>
              <a:t>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33795" name="Rectangle 7"/>
          <p:cNvSpPr>
            <a:spLocks noGrp="1" noChangeArrowheads="1"/>
          </p:cNvSpPr>
          <p:nvPr>
            <p:ph type="title"/>
          </p:nvPr>
        </p:nvSpPr>
        <p:spPr/>
        <p:txBody>
          <a:bodyPr/>
          <a:lstStyle/>
          <a:p>
            <a:pPr eaLnBrk="1" hangingPunct="1"/>
            <a:r>
              <a:rPr lang="en-US" smtClean="0"/>
              <a:t>Key Points to Remember</a:t>
            </a:r>
          </a:p>
        </p:txBody>
      </p:sp>
      <p:sp>
        <p:nvSpPr>
          <p:cNvPr id="33796" name="Rectangle 9"/>
          <p:cNvSpPr>
            <a:spLocks noGrp="1" noChangeArrowheads="1"/>
          </p:cNvSpPr>
          <p:nvPr>
            <p:ph type="body" idx="1"/>
          </p:nvPr>
        </p:nvSpPr>
        <p:spPr/>
        <p:txBody>
          <a:bodyPr/>
          <a:lstStyle/>
          <a:p>
            <a:pPr eaLnBrk="1" hangingPunct="1">
              <a:lnSpc>
                <a:spcPct val="85000"/>
              </a:lnSpc>
              <a:spcBef>
                <a:spcPct val="12000"/>
              </a:spcBef>
            </a:pPr>
            <a:r>
              <a:rPr lang="en-US" smtClean="0"/>
              <a:t>Interviews are an essential part of the hiring process</a:t>
            </a:r>
          </a:p>
          <a:p>
            <a:pPr eaLnBrk="1" hangingPunct="1">
              <a:lnSpc>
                <a:spcPct val="85000"/>
              </a:lnSpc>
              <a:spcBef>
                <a:spcPct val="12000"/>
              </a:spcBef>
            </a:pPr>
            <a:r>
              <a:rPr lang="en-US" smtClean="0"/>
              <a:t>You need to be a skilled interviewer</a:t>
            </a:r>
          </a:p>
          <a:p>
            <a:pPr eaLnBrk="1" hangingPunct="1">
              <a:lnSpc>
                <a:spcPct val="85000"/>
              </a:lnSpc>
              <a:spcBef>
                <a:spcPct val="12000"/>
              </a:spcBef>
            </a:pPr>
            <a:r>
              <a:rPr lang="en-US" smtClean="0"/>
              <a:t>You must be able to plan, conduct, and evaluate interviews with job candidates</a:t>
            </a:r>
          </a:p>
          <a:p>
            <a:pPr eaLnBrk="1" hangingPunct="1">
              <a:lnSpc>
                <a:spcPct val="85000"/>
              </a:lnSpc>
              <a:spcBef>
                <a:spcPct val="12000"/>
              </a:spcBef>
            </a:pPr>
            <a:r>
              <a:rPr lang="en-US" smtClean="0"/>
              <a:t>Avoid potentially discriminatory questions and judgments</a:t>
            </a:r>
          </a:p>
          <a:p>
            <a:pPr eaLnBrk="1" hangingPunct="1">
              <a:lnSpc>
                <a:spcPct val="85000"/>
              </a:lnSpc>
              <a:spcBef>
                <a:spcPct val="12000"/>
              </a:spcBef>
            </a:pPr>
            <a:r>
              <a:rPr lang="en-US" smtClean="0"/>
              <a:t>Call Human Resources if any questions or to ask for help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1964</a:t>
            </a:r>
            <a:endParaRPr lang="en-US" dirty="0"/>
          </a:p>
        </p:txBody>
      </p:sp>
      <p:sp>
        <p:nvSpPr>
          <p:cNvPr id="3" name="Content Placeholder 2"/>
          <p:cNvSpPr>
            <a:spLocks noGrp="1"/>
          </p:cNvSpPr>
          <p:nvPr>
            <p:ph idx="1"/>
          </p:nvPr>
        </p:nvSpPr>
        <p:spPr/>
        <p:txBody>
          <a:bodyPr/>
          <a:lstStyle/>
          <a:p>
            <a:pPr algn="just"/>
            <a:r>
              <a:rPr lang="en-US" dirty="0" smtClean="0"/>
              <a:t>Protects several classes of people and pertains so many employment situations including interview</a:t>
            </a:r>
          </a:p>
          <a:p>
            <a:pPr algn="just"/>
            <a:r>
              <a:rPr lang="en-US" dirty="0" smtClean="0"/>
              <a:t>Prohibits discrimination on the basis of race, </a:t>
            </a:r>
            <a:r>
              <a:rPr lang="en-US" dirty="0" err="1" smtClean="0"/>
              <a:t>colour</a:t>
            </a:r>
            <a:r>
              <a:rPr lang="en-US" dirty="0" smtClean="0"/>
              <a:t>, religion, sex or national origin in all matters of employment from recruitment through discharge</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Pay </a:t>
            </a:r>
            <a:r>
              <a:rPr lang="en-US" dirty="0"/>
              <a:t>A</a:t>
            </a:r>
            <a:r>
              <a:rPr lang="en-US" dirty="0" smtClean="0"/>
              <a:t>ct of 1963</a:t>
            </a:r>
            <a:endParaRPr lang="en-US" dirty="0"/>
          </a:p>
        </p:txBody>
      </p:sp>
      <p:sp>
        <p:nvSpPr>
          <p:cNvPr id="3" name="Content Placeholder 2"/>
          <p:cNvSpPr>
            <a:spLocks noGrp="1"/>
          </p:cNvSpPr>
          <p:nvPr>
            <p:ph idx="1"/>
          </p:nvPr>
        </p:nvSpPr>
        <p:spPr/>
        <p:txBody>
          <a:bodyPr/>
          <a:lstStyle/>
          <a:p>
            <a:r>
              <a:rPr lang="en-US" dirty="0" smtClean="0"/>
              <a:t>Equal pay for men and women</a:t>
            </a:r>
          </a:p>
          <a:p>
            <a:r>
              <a:rPr lang="en-US" dirty="0" smtClean="0"/>
              <a:t>The work must be of comparable skill, effort and responsibility, performed under similar working conditions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 Discrimination in Employment </a:t>
            </a:r>
            <a:r>
              <a:rPr lang="en-US" dirty="0"/>
              <a:t>A</a:t>
            </a:r>
            <a:r>
              <a:rPr lang="en-US" dirty="0" smtClean="0"/>
              <a:t>ct of 1967</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Age Discrimination in Employment Act of 1967 (ADEA) protects individuals who are 40 years of age or older from employment discrimination based on age. The ADEA’s protections apply to both employees and job applicants. Under the ADEA, it is unlawful to discriminate against a person because of his/her age with respect to any term, condition, or privilege of employment, including hiring, firing, promotion, layoff, compensation, benefits, job assignments, and training. The ADEA permits employers to favor older workers based on age even when doing so adversely affects a younger worker who is 40 or older</a:t>
            </a:r>
            <a:r>
              <a:rPr lang="en-US" dirty="0" smtClean="0"/>
              <a:t>.</a:t>
            </a:r>
          </a:p>
          <a:p>
            <a:pPr algn="just"/>
            <a:r>
              <a:rPr lang="en-US" dirty="0"/>
              <a:t>It is also unlawful to retaliate against an individual for opposing employment practices that discriminate based on age or for filing an age discrimination charge, testifying, or participating in any way in an investigation, proceeding, or litigation under the ADEA.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Pregnancy Discrimination </a:t>
            </a:r>
            <a:r>
              <a:rPr lang="en-US" dirty="0"/>
              <a:t>A</a:t>
            </a:r>
            <a:r>
              <a:rPr lang="en-US" dirty="0" smtClean="0"/>
              <a:t>ct of 1978</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The Pregnancy Discrimination Act (PDA) forbids discrimination based on pregnancy when it comes to any aspect of employment, including hiring, firing, pay, job assignments, promotions, layoff, training, fringe benefits, such as leave and health insurance, and any other term or condition of employment</a:t>
            </a:r>
            <a:r>
              <a:rPr lang="en-US" dirty="0" smtClean="0"/>
              <a:t>.</a:t>
            </a:r>
          </a:p>
          <a:p>
            <a:pPr algn="just"/>
            <a:r>
              <a:rPr lang="en-US" dirty="0"/>
              <a:t>Under the PDA, an employer that allows temporarily disabled employees to take disability leave or leave without pay, must allow an employee who is temporarily disabled due to pregnancy to do the same.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Drug-Free Workplace Act of 1988</a:t>
            </a:r>
            <a:endParaRPr lang="en-US" dirty="0"/>
          </a:p>
        </p:txBody>
      </p:sp>
      <p:sp>
        <p:nvSpPr>
          <p:cNvPr id="3" name="Content Placeholder 2"/>
          <p:cNvSpPr>
            <a:spLocks noGrp="1"/>
          </p:cNvSpPr>
          <p:nvPr>
            <p:ph idx="1"/>
          </p:nvPr>
        </p:nvSpPr>
        <p:spPr/>
        <p:txBody>
          <a:bodyPr/>
          <a:lstStyle/>
          <a:p>
            <a:pPr algn="just"/>
            <a:r>
              <a:rPr lang="en-US" b="1" dirty="0"/>
              <a:t>Applicability of Drug-Free Workplace </a:t>
            </a:r>
            <a:r>
              <a:rPr lang="en-US" b="1" dirty="0" smtClean="0"/>
              <a:t>Regulations</a:t>
            </a:r>
          </a:p>
          <a:p>
            <a:pPr algn="just"/>
            <a:r>
              <a:rPr lang="en-US" b="1" dirty="0"/>
              <a:t>Certifying A Drug-Free Workplace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18435" name="Rectangle 5"/>
          <p:cNvSpPr>
            <a:spLocks noGrp="1" noChangeArrowheads="1"/>
          </p:cNvSpPr>
          <p:nvPr>
            <p:ph type="title"/>
          </p:nvPr>
        </p:nvSpPr>
        <p:spPr/>
        <p:txBody>
          <a:bodyPr/>
          <a:lstStyle/>
          <a:p>
            <a:pPr eaLnBrk="1" hangingPunct="1"/>
            <a:r>
              <a:rPr lang="en-US" sz="4000" dirty="0" smtClean="0"/>
              <a:t>Why Interviews Are Important</a:t>
            </a:r>
          </a:p>
        </p:txBody>
      </p:sp>
      <p:sp>
        <p:nvSpPr>
          <p:cNvPr id="18436" name="Rectangle 7"/>
          <p:cNvSpPr>
            <a:spLocks noGrp="1" noChangeArrowheads="1"/>
          </p:cNvSpPr>
          <p:nvPr>
            <p:ph type="body" idx="1"/>
          </p:nvPr>
        </p:nvSpPr>
        <p:spPr/>
        <p:txBody>
          <a:bodyPr/>
          <a:lstStyle/>
          <a:p>
            <a:pPr eaLnBrk="1" hangingPunct="1">
              <a:buFont typeface="Times"/>
              <a:buNone/>
            </a:pPr>
            <a:r>
              <a:rPr lang="en-US" smtClean="0"/>
              <a:t>Interviews:</a:t>
            </a:r>
          </a:p>
          <a:p>
            <a:pPr eaLnBrk="1" hangingPunct="1"/>
            <a:r>
              <a:rPr lang="en-US" smtClean="0"/>
              <a:t>Give you an opportunity to meet job candidates face-to-face</a:t>
            </a:r>
          </a:p>
          <a:p>
            <a:pPr eaLnBrk="1" hangingPunct="1"/>
            <a:r>
              <a:rPr lang="en-US" smtClean="0"/>
              <a:t>Help you to assess a candidate’s strengths, weaknesses, and suitability for the job</a:t>
            </a:r>
          </a:p>
          <a:p>
            <a:pPr eaLnBrk="1" hangingPunct="1"/>
            <a:r>
              <a:rPr lang="en-US" smtClean="0"/>
              <a:t>Provide you with the information you need for making the best hiring decisions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4"/>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20483" name="Rectangle 8"/>
          <p:cNvSpPr>
            <a:spLocks noGrp="1" noChangeArrowheads="1"/>
          </p:cNvSpPr>
          <p:nvPr>
            <p:ph type="title"/>
          </p:nvPr>
        </p:nvSpPr>
        <p:spPr/>
        <p:txBody>
          <a:bodyPr/>
          <a:lstStyle/>
          <a:p>
            <a:pPr eaLnBrk="1" hangingPunct="1"/>
            <a:r>
              <a:rPr lang="en-US" smtClean="0"/>
              <a:t>Types of Interviews</a:t>
            </a:r>
          </a:p>
        </p:txBody>
      </p:sp>
      <p:sp>
        <p:nvSpPr>
          <p:cNvPr id="20484" name="Rectangle 12"/>
          <p:cNvSpPr>
            <a:spLocks noGrp="1" noChangeArrowheads="1"/>
          </p:cNvSpPr>
          <p:nvPr>
            <p:ph type="body" sz="half" idx="1"/>
          </p:nvPr>
        </p:nvSpPr>
        <p:spPr/>
        <p:txBody>
          <a:bodyPr/>
          <a:lstStyle/>
          <a:p>
            <a:pPr eaLnBrk="1" hangingPunct="1">
              <a:spcBef>
                <a:spcPct val="10000"/>
              </a:spcBef>
            </a:pPr>
            <a:r>
              <a:rPr lang="en-US" sz="2400" smtClean="0"/>
              <a:t>Initial screening</a:t>
            </a:r>
          </a:p>
          <a:p>
            <a:pPr eaLnBrk="1" hangingPunct="1">
              <a:spcBef>
                <a:spcPct val="10000"/>
              </a:spcBef>
            </a:pPr>
            <a:r>
              <a:rPr lang="en-US" sz="2400" smtClean="0"/>
              <a:t>One on one</a:t>
            </a:r>
          </a:p>
          <a:p>
            <a:pPr eaLnBrk="1" hangingPunct="1">
              <a:spcBef>
                <a:spcPct val="10000"/>
              </a:spcBef>
            </a:pPr>
            <a:r>
              <a:rPr lang="en-US" sz="2400" smtClean="0"/>
              <a:t>Multiple interviews	</a:t>
            </a:r>
          </a:p>
          <a:p>
            <a:pPr eaLnBrk="1" hangingPunct="1">
              <a:spcBef>
                <a:spcPct val="10000"/>
              </a:spcBef>
            </a:pPr>
            <a:r>
              <a:rPr lang="en-US" sz="2400" smtClean="0"/>
              <a:t>Selection committee</a:t>
            </a:r>
          </a:p>
          <a:p>
            <a:pPr eaLnBrk="1" hangingPunct="1">
              <a:spcBef>
                <a:spcPct val="10000"/>
              </a:spcBef>
            </a:pPr>
            <a:r>
              <a:rPr lang="en-US" sz="2400" smtClean="0"/>
              <a:t>Finalists’ interviews</a:t>
            </a:r>
          </a:p>
        </p:txBody>
      </p:sp>
      <p:pic>
        <p:nvPicPr>
          <p:cNvPr id="20485" name="Picture 16"/>
          <p:cNvPicPr>
            <a:picLocks noGrp="1" noChangeAspect="1" noChangeArrowheads="1"/>
          </p:cNvPicPr>
          <p:nvPr>
            <p:ph sz="half" idx="2"/>
          </p:nvPr>
        </p:nvPicPr>
        <p:blipFill>
          <a:blip r:embed="rId3"/>
          <a:srcRect l="2213" t="5882"/>
          <a:stretch>
            <a:fillRect/>
          </a:stretch>
        </p:blipFill>
        <p:spPr>
          <a:xfrm>
            <a:off x="4914900" y="2120900"/>
            <a:ext cx="3695700" cy="4062413"/>
          </a:xfrm>
          <a:noFill/>
          <a:ln>
            <a:solidFill>
              <a:schemeClr val="tx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23555" name="Rectangle 5"/>
          <p:cNvSpPr>
            <a:spLocks noGrp="1" noChangeArrowheads="1"/>
          </p:cNvSpPr>
          <p:nvPr>
            <p:ph type="title"/>
          </p:nvPr>
        </p:nvSpPr>
        <p:spPr/>
        <p:txBody>
          <a:bodyPr/>
          <a:lstStyle/>
          <a:p>
            <a:pPr eaLnBrk="1" hangingPunct="1"/>
            <a:r>
              <a:rPr lang="en-US" sz="4000" smtClean="0"/>
              <a:t>Develop Interview Questions</a:t>
            </a:r>
          </a:p>
        </p:txBody>
      </p:sp>
      <p:sp>
        <p:nvSpPr>
          <p:cNvPr id="23556" name="Rectangle 7"/>
          <p:cNvSpPr>
            <a:spLocks noGrp="1" noChangeArrowheads="1"/>
          </p:cNvSpPr>
          <p:nvPr>
            <p:ph type="body" sz="half" idx="1"/>
          </p:nvPr>
        </p:nvSpPr>
        <p:spPr/>
        <p:txBody>
          <a:bodyPr/>
          <a:lstStyle/>
          <a:p>
            <a:pPr eaLnBrk="1" hangingPunct="1"/>
            <a:r>
              <a:rPr lang="en-US" sz="2400" smtClean="0"/>
              <a:t>Review applications and résumés</a:t>
            </a:r>
          </a:p>
          <a:p>
            <a:pPr eaLnBrk="1" hangingPunct="1"/>
            <a:r>
              <a:rPr lang="en-US" sz="2400" smtClean="0"/>
              <a:t>Prepare a list of questions</a:t>
            </a:r>
          </a:p>
          <a:p>
            <a:pPr eaLnBrk="1" hangingPunct="1"/>
            <a:r>
              <a:rPr lang="en-US" sz="2400" smtClean="0"/>
              <a:t>Make sure questions relate to job qualifications</a:t>
            </a:r>
          </a:p>
          <a:p>
            <a:pPr eaLnBrk="1" hangingPunct="1"/>
            <a:r>
              <a:rPr lang="en-US" sz="2400" smtClean="0"/>
              <a:t>Create open-ended questions</a:t>
            </a:r>
          </a:p>
          <a:p>
            <a:pPr eaLnBrk="1" hangingPunct="1"/>
            <a:r>
              <a:rPr lang="en-US" sz="2400" smtClean="0"/>
              <a:t>Plan for easy follow-up</a:t>
            </a:r>
          </a:p>
        </p:txBody>
      </p:sp>
      <p:pic>
        <p:nvPicPr>
          <p:cNvPr id="23557" name="Picture 11"/>
          <p:cNvPicPr>
            <a:picLocks noGrp="1" noChangeAspect="1" noChangeArrowheads="1"/>
          </p:cNvPicPr>
          <p:nvPr>
            <p:ph sz="half" idx="2"/>
          </p:nvPr>
        </p:nvPicPr>
        <p:blipFill>
          <a:blip r:embed="rId3"/>
          <a:srcRect t="3969"/>
          <a:stretch>
            <a:fillRect/>
          </a:stretch>
        </p:blipFill>
        <p:spPr>
          <a:xfrm>
            <a:off x="4914900" y="2151063"/>
            <a:ext cx="3695700" cy="4002087"/>
          </a:xfrm>
          <a:ln>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24579" name="Rectangle 7"/>
          <p:cNvSpPr>
            <a:spLocks noGrp="1" noChangeArrowheads="1"/>
          </p:cNvSpPr>
          <p:nvPr>
            <p:ph type="title"/>
          </p:nvPr>
        </p:nvSpPr>
        <p:spPr/>
        <p:txBody>
          <a:bodyPr/>
          <a:lstStyle/>
          <a:p>
            <a:pPr eaLnBrk="1" hangingPunct="1"/>
            <a:r>
              <a:rPr lang="en-US" smtClean="0"/>
              <a:t>Key Questions to Ask</a:t>
            </a:r>
          </a:p>
        </p:txBody>
      </p:sp>
      <p:sp>
        <p:nvSpPr>
          <p:cNvPr id="24580" name="Rectangle 11"/>
          <p:cNvSpPr>
            <a:spLocks noGrp="1" noChangeArrowheads="1"/>
          </p:cNvSpPr>
          <p:nvPr>
            <p:ph type="body" idx="1"/>
          </p:nvPr>
        </p:nvSpPr>
        <p:spPr/>
        <p:txBody>
          <a:bodyPr/>
          <a:lstStyle/>
          <a:p>
            <a:pPr eaLnBrk="1" hangingPunct="1"/>
            <a:r>
              <a:rPr lang="en-US" smtClean="0"/>
              <a:t>Specific duties?</a:t>
            </a:r>
          </a:p>
          <a:p>
            <a:pPr eaLnBrk="1" hangingPunct="1"/>
            <a:r>
              <a:rPr lang="en-US" smtClean="0"/>
              <a:t>Typical day?</a:t>
            </a:r>
          </a:p>
          <a:p>
            <a:pPr eaLnBrk="1" hangingPunct="1"/>
            <a:r>
              <a:rPr lang="en-US" smtClean="0"/>
              <a:t>Major accomplishments?</a:t>
            </a:r>
          </a:p>
          <a:p>
            <a:pPr eaLnBrk="1" hangingPunct="1"/>
            <a:r>
              <a:rPr lang="en-US" smtClean="0"/>
              <a:t>Teamwork experience?</a:t>
            </a:r>
          </a:p>
          <a:p>
            <a:pPr eaLnBrk="1" hangingPunct="1"/>
            <a:r>
              <a:rPr lang="en-US" smtClean="0"/>
              <a:t>Knowledge, skills and abilities?</a:t>
            </a:r>
          </a:p>
          <a:p>
            <a:pPr eaLnBrk="1" hangingPunct="1"/>
            <a:r>
              <a:rPr lang="en-US" smtClean="0"/>
              <a:t>Why leaving current job?</a:t>
            </a:r>
          </a:p>
          <a:p>
            <a:pPr eaLnBrk="1" hangingPunct="1"/>
            <a:r>
              <a:rPr lang="en-US" smtClean="0"/>
              <a:t>Salary expectations?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25603" name="Rectangle 5"/>
          <p:cNvSpPr>
            <a:spLocks noGrp="1" noChangeArrowheads="1"/>
          </p:cNvSpPr>
          <p:nvPr>
            <p:ph type="title"/>
          </p:nvPr>
        </p:nvSpPr>
        <p:spPr/>
        <p:txBody>
          <a:bodyPr/>
          <a:lstStyle/>
          <a:p>
            <a:pPr eaLnBrk="1" hangingPunct="1"/>
            <a:r>
              <a:rPr lang="en-US" smtClean="0"/>
              <a:t>Conduct the Interview</a:t>
            </a:r>
          </a:p>
        </p:txBody>
      </p:sp>
      <p:sp>
        <p:nvSpPr>
          <p:cNvPr id="25604" name="Rectangle 7"/>
          <p:cNvSpPr>
            <a:spLocks noGrp="1" noChangeArrowheads="1"/>
          </p:cNvSpPr>
          <p:nvPr>
            <p:ph type="body" sz="half" idx="1"/>
          </p:nvPr>
        </p:nvSpPr>
        <p:spPr/>
        <p:txBody>
          <a:bodyPr>
            <a:normAutofit lnSpcReduction="10000"/>
          </a:bodyPr>
          <a:lstStyle/>
          <a:p>
            <a:pPr eaLnBrk="1" hangingPunct="1"/>
            <a:r>
              <a:rPr lang="en-US" sz="2400" dirty="0" smtClean="0"/>
              <a:t>Greet applicants</a:t>
            </a:r>
          </a:p>
          <a:p>
            <a:pPr eaLnBrk="1" hangingPunct="1"/>
            <a:r>
              <a:rPr lang="en-US" sz="2400" dirty="0" smtClean="0"/>
              <a:t>Introduce yourself and others on the selection committee</a:t>
            </a:r>
          </a:p>
          <a:p>
            <a:pPr eaLnBrk="1" hangingPunct="1"/>
            <a:r>
              <a:rPr lang="en-US" sz="2400" dirty="0" smtClean="0"/>
              <a:t>Talk about the job and the organization</a:t>
            </a:r>
          </a:p>
          <a:p>
            <a:r>
              <a:rPr lang="en-US" sz="2400" dirty="0" smtClean="0"/>
              <a:t>Focus on qualifications for the job</a:t>
            </a:r>
          </a:p>
          <a:p>
            <a:r>
              <a:rPr lang="en-US" sz="2400" dirty="0" smtClean="0"/>
              <a:t>Avoid stereotyping</a:t>
            </a:r>
          </a:p>
          <a:p>
            <a:r>
              <a:rPr lang="en-US" sz="2400" dirty="0" smtClean="0"/>
              <a:t>Allow silence</a:t>
            </a:r>
          </a:p>
          <a:p>
            <a:r>
              <a:rPr lang="en-US" sz="2400" dirty="0" smtClean="0"/>
              <a:t>Take notes</a:t>
            </a:r>
          </a:p>
        </p:txBody>
      </p:sp>
      <p:pic>
        <p:nvPicPr>
          <p:cNvPr id="25605" name="Picture 12"/>
          <p:cNvPicPr>
            <a:picLocks noGrp="1" noChangeAspect="1" noChangeArrowheads="1"/>
          </p:cNvPicPr>
          <p:nvPr>
            <p:ph sz="half" idx="2"/>
          </p:nvPr>
        </p:nvPicPr>
        <p:blipFill>
          <a:blip r:embed="rId3"/>
          <a:srcRect l="7216" t="2383" b="7697"/>
          <a:stretch>
            <a:fillRect/>
          </a:stretch>
        </p:blipFill>
        <p:spPr>
          <a:xfrm>
            <a:off x="4914900" y="2098675"/>
            <a:ext cx="3695700" cy="4106863"/>
          </a:xfrm>
          <a:noFill/>
          <a:ln>
            <a:solidFill>
              <a:schemeClr val="tx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27651" name="Rectangle 5"/>
          <p:cNvSpPr>
            <a:spLocks noGrp="1" noChangeArrowheads="1"/>
          </p:cNvSpPr>
          <p:nvPr>
            <p:ph type="title"/>
          </p:nvPr>
        </p:nvSpPr>
        <p:spPr>
          <a:xfrm>
            <a:off x="1066800" y="-228600"/>
            <a:ext cx="7543800" cy="1143000"/>
          </a:xfrm>
        </p:spPr>
        <p:txBody>
          <a:bodyPr/>
          <a:lstStyle/>
          <a:p>
            <a:pPr eaLnBrk="1" hangingPunct="1"/>
            <a:r>
              <a:rPr lang="en-US" dirty="0" smtClean="0"/>
              <a:t>Interviewing Don’ts</a:t>
            </a:r>
          </a:p>
        </p:txBody>
      </p:sp>
      <p:sp>
        <p:nvSpPr>
          <p:cNvPr id="27652" name="Rectangle 7"/>
          <p:cNvSpPr>
            <a:spLocks noGrp="1" noChangeArrowheads="1"/>
          </p:cNvSpPr>
          <p:nvPr>
            <p:ph type="body" sz="half" idx="1"/>
          </p:nvPr>
        </p:nvSpPr>
        <p:spPr>
          <a:xfrm>
            <a:off x="1066800" y="609600"/>
            <a:ext cx="3695700" cy="4191000"/>
          </a:xfrm>
        </p:spPr>
        <p:txBody>
          <a:bodyPr>
            <a:noAutofit/>
          </a:bodyPr>
          <a:lstStyle/>
          <a:p>
            <a:pPr eaLnBrk="1" hangingPunct="1"/>
            <a:r>
              <a:rPr lang="en-US" sz="2400" dirty="0" smtClean="0"/>
              <a:t>Do not ask discriminatory questions</a:t>
            </a:r>
          </a:p>
          <a:p>
            <a:pPr eaLnBrk="1" hangingPunct="1"/>
            <a:r>
              <a:rPr lang="en-US" sz="2400" dirty="0" smtClean="0"/>
              <a:t>Do not ask personal questions</a:t>
            </a:r>
          </a:p>
          <a:p>
            <a:pPr eaLnBrk="1" hangingPunct="1"/>
            <a:r>
              <a:rPr lang="en-US" sz="2400" dirty="0" smtClean="0"/>
              <a:t>Do not allow superficial impressions to influence your decision</a:t>
            </a:r>
          </a:p>
          <a:p>
            <a:pPr eaLnBrk="1" hangingPunct="1"/>
            <a:r>
              <a:rPr lang="en-US" sz="2400" dirty="0" smtClean="0"/>
              <a:t>Avoid Questioning about:</a:t>
            </a:r>
          </a:p>
          <a:p>
            <a:pPr lvl="1"/>
            <a:r>
              <a:rPr lang="en-US" sz="1600" dirty="0" smtClean="0"/>
              <a:t>Age</a:t>
            </a:r>
          </a:p>
          <a:p>
            <a:pPr lvl="1"/>
            <a:r>
              <a:rPr lang="en-US" sz="1600" dirty="0" smtClean="0"/>
              <a:t>Citizenship</a:t>
            </a:r>
          </a:p>
          <a:p>
            <a:pPr lvl="1"/>
            <a:r>
              <a:rPr lang="en-US" sz="1600" dirty="0" smtClean="0"/>
              <a:t>Disabilities</a:t>
            </a:r>
          </a:p>
          <a:p>
            <a:pPr lvl="1"/>
            <a:r>
              <a:rPr lang="en-US" sz="1600" dirty="0" smtClean="0"/>
              <a:t>Marital status</a:t>
            </a:r>
          </a:p>
          <a:p>
            <a:pPr lvl="1"/>
            <a:r>
              <a:rPr lang="en-US" sz="1600" dirty="0" smtClean="0"/>
              <a:t>Military service</a:t>
            </a:r>
          </a:p>
          <a:p>
            <a:pPr lvl="1"/>
            <a:r>
              <a:rPr lang="en-US" sz="1600" dirty="0" smtClean="0"/>
              <a:t>Religion</a:t>
            </a:r>
          </a:p>
          <a:p>
            <a:pPr lvl="1"/>
            <a:r>
              <a:rPr lang="en-US" sz="1600" dirty="0" smtClean="0"/>
              <a:t>Non-professional affiliations</a:t>
            </a:r>
          </a:p>
          <a:p>
            <a:pPr lvl="1"/>
            <a:r>
              <a:rPr lang="en-US" sz="1600" dirty="0" smtClean="0"/>
              <a:t>Personal life such as spouse, children, or financial situation</a:t>
            </a:r>
          </a:p>
          <a:p>
            <a:pPr lvl="1"/>
            <a:r>
              <a:rPr lang="en-US" sz="1600" dirty="0" smtClean="0"/>
              <a:t>Arrest records</a:t>
            </a:r>
          </a:p>
          <a:p>
            <a:pPr lvl="1"/>
            <a:endParaRPr lang="en-US" sz="2400" dirty="0" smtClean="0"/>
          </a:p>
          <a:p>
            <a:pPr lvl="1"/>
            <a:endParaRPr lang="en-US" sz="2400" dirty="0" smtClean="0"/>
          </a:p>
        </p:txBody>
      </p:sp>
      <p:pic>
        <p:nvPicPr>
          <p:cNvPr id="27653" name="Picture 11"/>
          <p:cNvPicPr>
            <a:picLocks noGrp="1" noChangeAspect="1" noChangeArrowheads="1"/>
          </p:cNvPicPr>
          <p:nvPr>
            <p:ph sz="half" idx="2"/>
          </p:nvPr>
        </p:nvPicPr>
        <p:blipFill>
          <a:blip r:embed="rId3"/>
          <a:srcRect/>
          <a:stretch>
            <a:fillRect/>
          </a:stretch>
        </p:blipFill>
        <p:spPr>
          <a:xfrm>
            <a:off x="5191125" y="2057400"/>
            <a:ext cx="3143250" cy="4191000"/>
          </a:xfrm>
          <a:ln>
            <a:solidFill>
              <a:schemeClr val="tx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30723" name="Rectangle 5"/>
          <p:cNvSpPr>
            <a:spLocks noGrp="1" noChangeArrowheads="1"/>
          </p:cNvSpPr>
          <p:nvPr>
            <p:ph type="title"/>
          </p:nvPr>
        </p:nvSpPr>
        <p:spPr/>
        <p:txBody>
          <a:bodyPr/>
          <a:lstStyle/>
          <a:p>
            <a:pPr eaLnBrk="1" hangingPunct="1"/>
            <a:r>
              <a:rPr lang="en-US" smtClean="0"/>
              <a:t>Conclude the Interview</a:t>
            </a:r>
          </a:p>
        </p:txBody>
      </p:sp>
      <p:sp>
        <p:nvSpPr>
          <p:cNvPr id="30724" name="Rectangle 9"/>
          <p:cNvSpPr>
            <a:spLocks noGrp="1" noChangeArrowheads="1"/>
          </p:cNvSpPr>
          <p:nvPr>
            <p:ph type="body" sz="half" idx="1"/>
          </p:nvPr>
        </p:nvSpPr>
        <p:spPr/>
        <p:txBody>
          <a:bodyPr>
            <a:normAutofit lnSpcReduction="10000"/>
          </a:bodyPr>
          <a:lstStyle/>
          <a:p>
            <a:pPr eaLnBrk="1" hangingPunct="1"/>
            <a:r>
              <a:rPr lang="en-US" sz="2400" smtClean="0"/>
              <a:t>Ask for additional questions</a:t>
            </a:r>
          </a:p>
          <a:p>
            <a:pPr eaLnBrk="1" hangingPunct="1"/>
            <a:r>
              <a:rPr lang="en-US" sz="2400" smtClean="0"/>
              <a:t>Explain notification procedure</a:t>
            </a:r>
          </a:p>
          <a:p>
            <a:pPr eaLnBrk="1" hangingPunct="1"/>
            <a:r>
              <a:rPr lang="en-US" sz="2400" smtClean="0"/>
              <a:t>Give an expected start date for the job</a:t>
            </a:r>
          </a:p>
          <a:p>
            <a:pPr eaLnBrk="1" hangingPunct="1"/>
            <a:r>
              <a:rPr lang="en-US" sz="2400" smtClean="0"/>
              <a:t>Describe the next steps</a:t>
            </a:r>
          </a:p>
          <a:p>
            <a:pPr eaLnBrk="1" hangingPunct="1"/>
            <a:r>
              <a:rPr lang="en-US" sz="2400" smtClean="0"/>
              <a:t>Thank candidates for coming</a:t>
            </a:r>
          </a:p>
          <a:p>
            <a:pPr eaLnBrk="1" hangingPunct="1"/>
            <a:r>
              <a:rPr lang="en-US" sz="2400" smtClean="0"/>
              <a:t>Escort them to main reception area</a:t>
            </a:r>
          </a:p>
        </p:txBody>
      </p:sp>
      <p:pic>
        <p:nvPicPr>
          <p:cNvPr id="30725" name="Picture 15"/>
          <p:cNvPicPr>
            <a:picLocks noGrp="1" noChangeAspect="1" noChangeArrowheads="1"/>
          </p:cNvPicPr>
          <p:nvPr>
            <p:ph sz="half" idx="2"/>
          </p:nvPr>
        </p:nvPicPr>
        <p:blipFill>
          <a:blip r:embed="rId3"/>
          <a:srcRect b="4166"/>
          <a:stretch>
            <a:fillRect/>
          </a:stretch>
        </p:blipFill>
        <p:spPr>
          <a:xfrm>
            <a:off x="5062538" y="2057400"/>
            <a:ext cx="3398837" cy="4191000"/>
          </a:xfrm>
          <a:noFill/>
          <a:ln>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endParaRPr lang="en-US" smtClean="0">
              <a:latin typeface="Garamond" pitchFamily="18" charset="0"/>
            </a:endParaRPr>
          </a:p>
          <a:p>
            <a:endParaRPr lang="en-US" smtClean="0"/>
          </a:p>
        </p:txBody>
      </p:sp>
      <p:sp>
        <p:nvSpPr>
          <p:cNvPr id="31747" name="Rectangle 5"/>
          <p:cNvSpPr>
            <a:spLocks noGrp="1" noChangeArrowheads="1"/>
          </p:cNvSpPr>
          <p:nvPr>
            <p:ph type="title"/>
          </p:nvPr>
        </p:nvSpPr>
        <p:spPr/>
        <p:txBody>
          <a:bodyPr/>
          <a:lstStyle/>
          <a:p>
            <a:pPr eaLnBrk="1" hangingPunct="1"/>
            <a:r>
              <a:rPr lang="en-US" smtClean="0"/>
              <a:t>Review Your Notes</a:t>
            </a:r>
          </a:p>
        </p:txBody>
      </p:sp>
      <p:sp>
        <p:nvSpPr>
          <p:cNvPr id="31748" name="Rectangle 7"/>
          <p:cNvSpPr>
            <a:spLocks noGrp="1" noChangeArrowheads="1"/>
          </p:cNvSpPr>
          <p:nvPr>
            <p:ph type="body" idx="1"/>
          </p:nvPr>
        </p:nvSpPr>
        <p:spPr/>
        <p:txBody>
          <a:bodyPr/>
          <a:lstStyle/>
          <a:p>
            <a:pPr eaLnBrk="1" hangingPunct="1"/>
            <a:r>
              <a:rPr lang="en-US" smtClean="0"/>
              <a:t>Notes should be factual</a:t>
            </a:r>
          </a:p>
          <a:p>
            <a:pPr eaLnBrk="1" hangingPunct="1"/>
            <a:r>
              <a:rPr lang="en-US" smtClean="0"/>
              <a:t>Avoid any opinions or personal biases</a:t>
            </a:r>
          </a:p>
          <a:p>
            <a:pPr eaLnBrk="1" hangingPunct="1"/>
            <a:r>
              <a:rPr lang="en-US" smtClean="0"/>
              <a:t>Include job-related information only</a:t>
            </a:r>
          </a:p>
          <a:p>
            <a:pPr eaLnBrk="1" hangingPunct="1"/>
            <a:r>
              <a:rPr lang="en-US" smtClean="0"/>
              <a:t>Keep notes on file for at least 1 year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2063</Words>
  <Application>Microsoft Office PowerPoint</Application>
  <PresentationFormat>On-screen Show (4:3)</PresentationFormat>
  <Paragraphs>150</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Interview Preparation, Interviewing and Legal Considerations</vt:lpstr>
      <vt:lpstr>Why Interviews Are Important</vt:lpstr>
      <vt:lpstr>Types of Interviews</vt:lpstr>
      <vt:lpstr>Develop Interview Questions</vt:lpstr>
      <vt:lpstr>Key Questions to Ask</vt:lpstr>
      <vt:lpstr>Conduct the Interview</vt:lpstr>
      <vt:lpstr>Interviewing Don’ts</vt:lpstr>
      <vt:lpstr>Conclude the Interview</vt:lpstr>
      <vt:lpstr>Review Your Notes</vt:lpstr>
      <vt:lpstr>Key Points to Remember</vt:lpstr>
      <vt:lpstr>Civil Rights Act 1964</vt:lpstr>
      <vt:lpstr>Equal Pay Act of 1963</vt:lpstr>
      <vt:lpstr>Age Discrimination in Employment Act of 1967</vt:lpstr>
      <vt:lpstr>Pregnancy Discrimination Act of 1978</vt:lpstr>
      <vt:lpstr>Drug-Free Workplace Act of 1988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Saqib Rehman</dc:creator>
  <cp:lastModifiedBy>Saqib Rehman</cp:lastModifiedBy>
  <cp:revision>19</cp:revision>
  <dcterms:created xsi:type="dcterms:W3CDTF">2013-11-30T06:37:46Z</dcterms:created>
  <dcterms:modified xsi:type="dcterms:W3CDTF">2017-08-11T04:28:31Z</dcterms:modified>
</cp:coreProperties>
</file>